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1" r:id="rId5"/>
    <p:sldId id="260" r:id="rId6"/>
    <p:sldId id="262" r:id="rId7"/>
    <p:sldId id="264" r:id="rId8"/>
    <p:sldId id="266" r:id="rId9"/>
    <p:sldId id="267" r:id="rId10"/>
    <p:sldId id="270" r:id="rId11"/>
    <p:sldId id="268" r:id="rId12"/>
    <p:sldId id="269" r:id="rId13"/>
    <p:sldId id="271" r:id="rId14"/>
    <p:sldId id="272" r:id="rId15"/>
    <p:sldId id="28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8"/>
    <p:restoredTop sz="94614"/>
  </p:normalViewPr>
  <p:slideViewPr>
    <p:cSldViewPr snapToGrid="0" snapToObjects="1">
      <p:cViewPr varScale="1">
        <p:scale>
          <a:sx n="101" d="100"/>
          <a:sy n="101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20E7-452D-6647-8FCE-495FC920C8F6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8645-74D5-CB41-A672-247803135E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5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8645-74D5-CB41-A672-247803135E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52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8645-74D5-CB41-A672-247803135E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86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8645-74D5-CB41-A672-247803135E9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6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8645-74D5-CB41-A672-247803135E9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27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8645-74D5-CB41-A672-247803135E9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68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BCC6-4772-144B-AE61-BD298C2A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57A08E-70BB-6542-95EF-57DB80B1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9C619E-D2A2-A34F-B714-90AD0F83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C0C603-2CA6-7143-9F92-AEF6D93C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64BF49-F7CF-7845-87F8-03E23947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54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18833-5F74-924E-BBFB-77E10892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FE123-9172-7B47-B82C-62AFE357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67D15-470C-1742-8DD8-6BB97D3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918D69-38AB-7C43-BD1E-E81C4D3B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32A0D9-10CD-B446-8B50-C8CBCB2B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C92D50-5A7B-6940-BECB-CB9D6424A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5EEA0B-C678-5A43-B44F-099C36F85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4E1D8-620D-9942-BEDE-D21F326A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7DBC68-1910-CD47-BFB9-AB5F9615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30468-6AF7-B442-A65D-19ADC0C3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44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02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B144D-175C-C246-A431-EB56836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646F0-E47C-C742-8EA9-17E0BA1D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0FD840-E6FC-1545-9659-92D7FE39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C9BB79-1C6B-D94A-8466-4205E0F3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8DD66D-6A08-7A42-9C88-B109076B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2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30D1E-E081-C946-9B26-B8840633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1F1AF6-7E67-F948-9D24-ACF18613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023F3F-3D66-B841-844A-8E2950D2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40BE2F-3BF3-254B-954E-021753D6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33621-91B1-2C4C-A344-6FD4F86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7A8C6-3331-6445-A39E-17071C2E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3E861-CEDB-4F4B-9AEB-2009DCDB4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A8EE05-D267-7943-AFDF-1DAC08C0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C9BA71-3142-D846-BB07-B312FE4E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47FB61-B8ED-3948-B3EA-FB7F85C1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E093C6-5639-584F-A5E6-712600B1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53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6013E-D434-A44B-A759-6FA19D79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B3912E-8C26-D04D-8A0F-899CEA76A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A69593-6433-9D48-9328-A4C3534DC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F2C062-255F-8341-A76B-80C09CC87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1DCF9C-EA57-A443-A207-2847B1E71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4B9B91-F748-434E-95EA-F83F3E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4964BD-2A51-F446-AC4A-5905AC12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61127E-2140-004C-BDE3-A5953D67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97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08CBC-C58C-304E-A762-F5E37B84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2D2CE8-1236-AA4C-8054-DD1316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79FD22-AB8D-EF4A-9E51-89E5936C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AA819F-BEF4-A045-95CB-32CBABDD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55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1F143-EE38-8349-A0BA-912B2877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3D3023-E4A1-1A49-9FDE-3A1E1D5C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7E9C10-2FC5-0D4D-8DE8-03BD3034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2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13FC5-637B-4147-8196-3B967BF5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89B277-4C03-DA40-922A-7F2E3B12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7BA8DF-1C83-DC41-AD72-6D48DE6F1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5AB1CD-5189-B545-BFC2-9F58F85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32873C-E2FD-7949-AC97-FF3521FD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C4BC75-820B-F34E-9568-2D0657FB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49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B8380-0759-1846-B318-9BBA0A70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C73FB52-80EA-7746-92E9-C8C72806F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CEC321-BA3C-874F-AA88-16ACC440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9B1049-FDB1-E64B-9EDE-CD0D6D0A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9B32DD-7B15-CA49-B2B4-84E61B6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1A35C7-304A-8E46-BBE9-F428D1DC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B52979-851C-7F41-85A9-037128A2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3BF07B-9D01-0E4A-8EDA-6E07AA2B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41E35-5D91-5147-A19C-0510D288B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8DC0-8913-0642-9FC1-787FCA20752A}" type="datetimeFigureOut">
              <a:rPr lang="de-DE" smtClean="0"/>
              <a:t>03.06.19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9748EB-DA2C-094B-A33F-B7D7E2537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BA8D3B-449A-DA48-9438-EBFF1E7D2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8BB7-F3F0-3B41-9255-A8036A923A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1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Eingebettetes_System" TargetMode="External"/><Relationship Id="rId3" Type="http://schemas.openxmlformats.org/officeDocument/2006/relationships/hyperlink" Target="https://de.wikipedia.org/wiki/Telemetrie" TargetMode="External"/><Relationship Id="rId7" Type="http://schemas.openxmlformats.org/officeDocument/2006/relationships/hyperlink" Target="https://de.wikipedia.org/wiki/Aktor" TargetMode="External"/><Relationship Id="rId2" Type="http://schemas.openxmlformats.org/officeDocument/2006/relationships/hyperlink" Target="https://de.wikipedia.org/wiki/Machine_to_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Sensor" TargetMode="External"/><Relationship Id="rId5" Type="http://schemas.openxmlformats.org/officeDocument/2006/relationships/hyperlink" Target="https://de.wikipedia.org/wiki/MQTT#cite_note-1" TargetMode="External"/><Relationship Id="rId4" Type="http://schemas.openxmlformats.org/officeDocument/2006/relationships/hyperlink" Target="https://de.wikipedia.org/wiki/Verz%C3%B6gerung_(Telekommunikation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Cluster_Computing" TargetMode="External"/><Relationship Id="rId2" Type="http://schemas.openxmlformats.org/officeDocument/2006/relationships/hyperlink" Target="https://de.wikipedia.org/wiki/Frame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CAAB1-5370-E64B-BE08-A61A5085F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I</a:t>
            </a:r>
            <a:r>
              <a:rPr lang="de-DE" sz="4000" dirty="0"/>
              <a:t>nternet</a:t>
            </a:r>
            <a:r>
              <a:rPr lang="de-DE" dirty="0"/>
              <a:t> </a:t>
            </a:r>
            <a:r>
              <a:rPr lang="de-DE" b="1" dirty="0" err="1"/>
              <a:t>o</a:t>
            </a:r>
            <a:r>
              <a:rPr lang="de-DE" sz="4000" dirty="0" err="1"/>
              <a:t>f</a:t>
            </a:r>
            <a:r>
              <a:rPr lang="de-DE" dirty="0"/>
              <a:t> </a:t>
            </a:r>
            <a:r>
              <a:rPr lang="de-DE" b="1" dirty="0"/>
              <a:t>T</a:t>
            </a:r>
            <a:r>
              <a:rPr lang="de-DE" sz="4000" dirty="0"/>
              <a:t>hings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552B57-CBF3-8F49-887E-CD560D766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Anwendungsfelder und technische Grundlagen</a:t>
            </a:r>
          </a:p>
          <a:p>
            <a:endParaRPr lang="de-DE" dirty="0"/>
          </a:p>
          <a:p>
            <a:r>
              <a:rPr lang="de-DE" dirty="0"/>
              <a:t>Dr. Johannes </a:t>
            </a:r>
            <a:r>
              <a:rPr lang="de-DE" dirty="0" err="1"/>
              <a:t>Riesterer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5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5C1E-1C71-E844-92D7-ABA761CA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Schaltnetze, Flip Flop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E4B3B3-20E9-5E44-BDB0-E035543EE248}"/>
              </a:ext>
            </a:extLst>
          </p:cNvPr>
          <p:cNvSpPr txBox="1"/>
          <p:nvPr/>
        </p:nvSpPr>
        <p:spPr>
          <a:xfrm>
            <a:off x="1674436" y="189365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Flip Flop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7343C55-3231-DC4B-98BF-230A3A160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44" y="2676387"/>
            <a:ext cx="3175000" cy="1955800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6D26B22-34E1-AD48-9381-26EFA0EF37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6177" y="2727609"/>
          <a:ext cx="46073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780">
                  <a:extLst>
                    <a:ext uri="{9D8B030D-6E8A-4147-A177-3AD203B41FA5}">
                      <a16:colId xmlns:a16="http://schemas.microsoft.com/office/drawing/2014/main" val="3413225075"/>
                    </a:ext>
                  </a:extLst>
                </a:gridCol>
                <a:gridCol w="1535780">
                  <a:extLst>
                    <a:ext uri="{9D8B030D-6E8A-4147-A177-3AD203B41FA5}">
                      <a16:colId xmlns:a16="http://schemas.microsoft.com/office/drawing/2014/main" val="1366673406"/>
                    </a:ext>
                  </a:extLst>
                </a:gridCol>
                <a:gridCol w="1535780">
                  <a:extLst>
                    <a:ext uri="{9D8B030D-6E8A-4147-A177-3AD203B41FA5}">
                      <a16:colId xmlns:a16="http://schemas.microsoft.com/office/drawing/2014/main" val="158065537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de-DE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Q_next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434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Q_old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711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9081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2745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20857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1BEE4691-FD07-6947-8579-71E05C2EE97A}"/>
              </a:ext>
            </a:extLst>
          </p:cNvPr>
          <p:cNvSpPr txBox="1"/>
          <p:nvPr/>
        </p:nvSpPr>
        <p:spPr>
          <a:xfrm>
            <a:off x="6983896" y="1893650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Wahrheitstabelle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DCD0354-636A-8C43-A643-DCB12D0B7AE5}"/>
              </a:ext>
            </a:extLst>
          </p:cNvPr>
          <p:cNvSpPr/>
          <p:nvPr/>
        </p:nvSpPr>
        <p:spPr>
          <a:xfrm>
            <a:off x="838200" y="3856095"/>
            <a:ext cx="372035" cy="3444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55672D5-6BB7-164F-82B6-B4FEDC2F7A6E}"/>
              </a:ext>
            </a:extLst>
          </p:cNvPr>
          <p:cNvSpPr/>
          <p:nvPr/>
        </p:nvSpPr>
        <p:spPr>
          <a:xfrm>
            <a:off x="831344" y="2293752"/>
            <a:ext cx="378891" cy="464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76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E706-E1B4-7C4B-A70A-E98F4E10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Schaltwerke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C034B65-BAA6-0349-B669-8F260A655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00" y="1690688"/>
            <a:ext cx="6347792" cy="4661660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22B9482-D9AB-3446-A371-31D6BA4FF6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0" y="2594782"/>
            <a:ext cx="3334579" cy="28534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9DDF5F-9512-8B43-8F17-13BF3492FB60}"/>
              </a:ext>
            </a:extLst>
          </p:cNvPr>
          <p:cNvSpPr txBox="1"/>
          <p:nvPr/>
        </p:nvSpPr>
        <p:spPr>
          <a:xfrm>
            <a:off x="8626586" y="1958069"/>
            <a:ext cx="16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Mealy</a:t>
            </a:r>
            <a:r>
              <a:rPr lang="de-DE" dirty="0"/>
              <a:t>-Automat</a:t>
            </a:r>
          </a:p>
        </p:txBody>
      </p:sp>
    </p:spTree>
    <p:extLst>
      <p:ext uri="{BB962C8B-B14F-4D97-AF65-F5344CB8AC3E}">
        <p14:creationId xmlns:p14="http://schemas.microsoft.com/office/powerpoint/2010/main" val="356170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8B3E5-8E95-0949-A4FA-5AD666CB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Central Processing Unit (CPU)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C91CB26A-AEB3-0942-BF71-34782459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6957" y="1459814"/>
            <a:ext cx="6056843" cy="4910953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5ADC8E-FC9C-C243-B86F-F2FCC2AA69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5296957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8B3E5-8E95-0949-A4FA-5AD666CB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Programmierung - Berechenbarkeit; Was </a:t>
            </a:r>
            <a:r>
              <a:rPr lang="de-DE"/>
              <a:t>ist ein </a:t>
            </a:r>
            <a:r>
              <a:rPr lang="de-DE" dirty="0"/>
              <a:t>Algorithmus und was kann man damit alles berechnen?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BF1730-C439-6C46-9BDB-65B522E1B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67" y="2654902"/>
            <a:ext cx="5571534" cy="307548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41B5C73-4DE9-BB40-8176-2686E70E04B4}"/>
              </a:ext>
            </a:extLst>
          </p:cNvPr>
          <p:cNvSpPr txBox="1"/>
          <p:nvPr/>
        </p:nvSpPr>
        <p:spPr>
          <a:xfrm>
            <a:off x="1641932" y="2122839"/>
            <a:ext cx="17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Turing Maschine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595046-CDA8-EC44-88EA-F330EE41485F}"/>
              </a:ext>
            </a:extLst>
          </p:cNvPr>
          <p:cNvSpPr/>
          <p:nvPr/>
        </p:nvSpPr>
        <p:spPr>
          <a:xfrm>
            <a:off x="8268230" y="3178279"/>
            <a:ext cx="217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(λ</a:t>
            </a:r>
            <a:r>
              <a:rPr lang="de-DE" dirty="0" err="1"/>
              <a:t>x.M</a:t>
            </a:r>
            <a:r>
              <a:rPr lang="de-DE" dirty="0"/>
              <a:t>[x]) → (</a:t>
            </a:r>
            <a:r>
              <a:rPr lang="el-GR" dirty="0"/>
              <a:t>λ</a:t>
            </a:r>
            <a:r>
              <a:rPr lang="de-DE" dirty="0" err="1"/>
              <a:t>y.M</a:t>
            </a:r>
            <a:r>
              <a:rPr lang="de-DE" dirty="0"/>
              <a:t>[</a:t>
            </a:r>
            <a:r>
              <a:rPr lang="de-DE" dirty="0" err="1"/>
              <a:t>y</a:t>
            </a:r>
            <a:r>
              <a:rPr lang="de-DE" dirty="0"/>
              <a:t>])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6CDD50-528B-1E4D-A410-9304A33D8391}"/>
              </a:ext>
            </a:extLst>
          </p:cNvPr>
          <p:cNvSpPr txBox="1"/>
          <p:nvPr/>
        </p:nvSpPr>
        <p:spPr>
          <a:xfrm>
            <a:off x="8525449" y="2116676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Lambda Kalkül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B0BF8E-B51C-0A49-B38C-C1C513720485}"/>
              </a:ext>
            </a:extLst>
          </p:cNvPr>
          <p:cNvSpPr txBox="1"/>
          <p:nvPr/>
        </p:nvSpPr>
        <p:spPr>
          <a:xfrm>
            <a:off x="5683169" y="2116676"/>
            <a:ext cx="18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While</a:t>
            </a:r>
            <a:r>
              <a:rPr lang="de-DE" dirty="0"/>
              <a:t> Programme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DB2E567-18F8-574A-9E2D-54FF97A9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250" y="3178279"/>
            <a:ext cx="2095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8B3E5-8E95-0949-A4FA-5AD666CB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 - Steuerwerk; Beispiel Assembler Programmierung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386E14-2818-8A47-B767-5C91E7AC6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86528F-565B-F04F-8C97-5867C09CC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413254"/>
            <a:ext cx="3962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E6CC8-08B3-0648-988D-7448008E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Programmierung - Hochsprachen; Embedded C </a:t>
            </a:r>
            <a:r>
              <a:rPr lang="de-DE" dirty="0">
                <a:sym typeface="Wingdings" pitchFamily="2" charset="2"/>
              </a:rPr>
              <a:t>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4F5A7EE-35F0-0D4E-B621-F58C0C8A8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28D44-89F3-2F4D-AF1F-676AA69A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 - Open Systems </a:t>
            </a:r>
            <a:r>
              <a:rPr lang="de-DE"/>
              <a:t>Interconnection </a:t>
            </a:r>
            <a:r>
              <a:rPr lang="de-DE" dirty="0"/>
              <a:t>M</a:t>
            </a:r>
            <a:r>
              <a:rPr lang="de-DE"/>
              <a:t>odel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3338D74-E8BE-2142-B162-034D6BDFA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1846831"/>
            <a:ext cx="6083300" cy="385239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408A4A-6518-314F-B9C9-26DD4E2D57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33" y="2080155"/>
            <a:ext cx="4944533" cy="33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2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1CC07-E875-4A4A-A2BB-86D932BB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 - TCP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B4B1429-FFFD-8446-BB72-657FE5EBC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1690688"/>
            <a:ext cx="9271000" cy="3365500"/>
          </a:xfrm>
        </p:spPr>
      </p:pic>
    </p:spTree>
    <p:extLst>
      <p:ext uri="{BB962C8B-B14F-4D97-AF65-F5344CB8AC3E}">
        <p14:creationId xmlns:p14="http://schemas.microsoft.com/office/powerpoint/2010/main" val="328483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1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63E1C-3295-874A-AB69-BE6FEC96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Verarbeitung - Big Data; Kappa Architektur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C4BA0D-CF9E-9B4D-B916-5B1F0E6AB878}"/>
              </a:ext>
            </a:extLst>
          </p:cNvPr>
          <p:cNvSpPr/>
          <p:nvPr/>
        </p:nvSpPr>
        <p:spPr>
          <a:xfrm>
            <a:off x="1874969" y="2335776"/>
            <a:ext cx="1816100" cy="180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Broker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21F49AA-5FD2-A549-ADBC-C48CC975860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488545" y="4114802"/>
            <a:ext cx="733955" cy="1297514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37D46DDC-5BE8-0D4C-AAF3-3031952F1B1E}"/>
              </a:ext>
            </a:extLst>
          </p:cNvPr>
          <p:cNvSpPr/>
          <p:nvPr/>
        </p:nvSpPr>
        <p:spPr>
          <a:xfrm>
            <a:off x="1066799" y="5412316"/>
            <a:ext cx="843492" cy="49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Device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5B50663-3D48-8D40-9456-58E5F086080D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014133" y="4114802"/>
            <a:ext cx="473076" cy="1164162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EEBBFD8-677D-6C41-A2C6-EF8BD1366380}"/>
              </a:ext>
            </a:extLst>
          </p:cNvPr>
          <p:cNvSpPr/>
          <p:nvPr/>
        </p:nvSpPr>
        <p:spPr>
          <a:xfrm>
            <a:off x="3065463" y="5278964"/>
            <a:ext cx="843492" cy="49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Device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E3B5ACD-CBEF-4B40-92C0-E3C508D0A793}"/>
              </a:ext>
            </a:extLst>
          </p:cNvPr>
          <p:cNvCxnSpPr>
            <a:cxnSpLocks/>
          </p:cNvCxnSpPr>
          <p:nvPr/>
        </p:nvCxnSpPr>
        <p:spPr>
          <a:xfrm flipV="1">
            <a:off x="612909" y="3406773"/>
            <a:ext cx="1213643" cy="923659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BC7A75E-C261-E84C-AC6A-1B10FF2EF5D0}"/>
              </a:ext>
            </a:extLst>
          </p:cNvPr>
          <p:cNvSpPr/>
          <p:nvPr/>
        </p:nvSpPr>
        <p:spPr>
          <a:xfrm>
            <a:off x="96307" y="4380306"/>
            <a:ext cx="843492" cy="49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Device</a:t>
            </a:r>
          </a:p>
        </p:txBody>
      </p:sp>
      <p:sp>
        <p:nvSpPr>
          <p:cNvPr id="24" name="Gestreifter Pfeil nach rechts 23">
            <a:extLst>
              <a:ext uri="{FF2B5EF4-FFF2-40B4-BE49-F238E27FC236}">
                <a16:creationId xmlns:a16="http://schemas.microsoft.com/office/drawing/2014/main" id="{186E27CB-CF9A-F744-9937-27015977773C}"/>
              </a:ext>
            </a:extLst>
          </p:cNvPr>
          <p:cNvSpPr/>
          <p:nvPr/>
        </p:nvSpPr>
        <p:spPr>
          <a:xfrm flipH="1">
            <a:off x="6273143" y="3071356"/>
            <a:ext cx="1951525" cy="6568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Datastream</a:t>
            </a:r>
            <a:endParaRPr lang="de-DE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00ED2B-D82F-4E47-B2E9-36604DB1DDD2}"/>
              </a:ext>
            </a:extLst>
          </p:cNvPr>
          <p:cNvSpPr/>
          <p:nvPr/>
        </p:nvSpPr>
        <p:spPr>
          <a:xfrm>
            <a:off x="3245823" y="1954529"/>
            <a:ext cx="2605617" cy="2668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Streaming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32" name="Gestreifter Pfeil nach rechts 31">
            <a:extLst>
              <a:ext uri="{FF2B5EF4-FFF2-40B4-BE49-F238E27FC236}">
                <a16:creationId xmlns:a16="http://schemas.microsoft.com/office/drawing/2014/main" id="{CD4BDB4B-A6C8-8B4F-9033-F1379E3B114C}"/>
              </a:ext>
            </a:extLst>
          </p:cNvPr>
          <p:cNvSpPr/>
          <p:nvPr/>
        </p:nvSpPr>
        <p:spPr>
          <a:xfrm rot="1705339">
            <a:off x="5834916" y="4053534"/>
            <a:ext cx="2454952" cy="6695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Datastream</a:t>
            </a:r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3C1466B-1AAB-4541-92AA-FCD0ADDB6537}"/>
              </a:ext>
            </a:extLst>
          </p:cNvPr>
          <p:cNvSpPr/>
          <p:nvPr/>
        </p:nvSpPr>
        <p:spPr>
          <a:xfrm>
            <a:off x="8301249" y="4740638"/>
            <a:ext cx="1710267" cy="1163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Database</a:t>
            </a:r>
          </a:p>
        </p:txBody>
      </p:sp>
      <p:sp>
        <p:nvSpPr>
          <p:cNvPr id="38" name="Gestreifter Pfeil nach rechts 37">
            <a:extLst>
              <a:ext uri="{FF2B5EF4-FFF2-40B4-BE49-F238E27FC236}">
                <a16:creationId xmlns:a16="http://schemas.microsoft.com/office/drawing/2014/main" id="{A79BA9FE-98FE-5740-A1D1-556BE7D4E166}"/>
              </a:ext>
            </a:extLst>
          </p:cNvPr>
          <p:cNvSpPr/>
          <p:nvPr/>
        </p:nvSpPr>
        <p:spPr>
          <a:xfrm>
            <a:off x="6273144" y="2474456"/>
            <a:ext cx="1951525" cy="6695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Datastream</a:t>
            </a:r>
            <a:endParaRPr lang="de-DE" dirty="0"/>
          </a:p>
        </p:txBody>
      </p:sp>
      <p:sp>
        <p:nvSpPr>
          <p:cNvPr id="39" name="Gestreifter Pfeil nach rechts 38">
            <a:extLst>
              <a:ext uri="{FF2B5EF4-FFF2-40B4-BE49-F238E27FC236}">
                <a16:creationId xmlns:a16="http://schemas.microsoft.com/office/drawing/2014/main" id="{6B8DD04B-582B-164A-BA08-92A7B39F58F1}"/>
              </a:ext>
            </a:extLst>
          </p:cNvPr>
          <p:cNvSpPr/>
          <p:nvPr/>
        </p:nvSpPr>
        <p:spPr>
          <a:xfrm rot="1820215" flipH="1">
            <a:off x="5453141" y="4613856"/>
            <a:ext cx="2542381" cy="6568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Datastream</a:t>
            </a:r>
            <a:endParaRPr lang="de-DE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F2598AE-2D57-8A4F-B7E2-76AC73376DAF}"/>
              </a:ext>
            </a:extLst>
          </p:cNvPr>
          <p:cNvSpPr txBox="1"/>
          <p:nvPr/>
        </p:nvSpPr>
        <p:spPr>
          <a:xfrm>
            <a:off x="298986" y="1680926"/>
            <a:ext cx="30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Message basiertes Low-</a:t>
            </a:r>
            <a:r>
              <a:rPr lang="de-DE" dirty="0" err="1"/>
              <a:t>Energy</a:t>
            </a:r>
            <a:endParaRPr lang="de-DE" dirty="0"/>
          </a:p>
          <a:p>
            <a:pPr algn="ctr"/>
            <a:r>
              <a:rPr lang="de-DE" dirty="0"/>
              <a:t>Protocol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012700-0FC8-C149-8D5E-AB676021E743}"/>
              </a:ext>
            </a:extLst>
          </p:cNvPr>
          <p:cNvSpPr/>
          <p:nvPr/>
        </p:nvSpPr>
        <p:spPr>
          <a:xfrm>
            <a:off x="8452823" y="1711415"/>
            <a:ext cx="2690373" cy="275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Stream-</a:t>
            </a:r>
            <a:r>
              <a:rPr lang="de-DE" dirty="0" err="1"/>
              <a:t>Processor</a:t>
            </a:r>
            <a:endParaRPr lang="de-DE" dirty="0"/>
          </a:p>
          <a:p>
            <a:pPr algn="ctr"/>
            <a:r>
              <a:rPr lang="de-DE" dirty="0" err="1"/>
              <a:t>Map-Reduce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DB5FACF-29C0-6841-903F-BEDA32D37A26}"/>
              </a:ext>
            </a:extLst>
          </p:cNvPr>
          <p:cNvSpPr txBox="1"/>
          <p:nvPr/>
        </p:nvSpPr>
        <p:spPr>
          <a:xfrm>
            <a:off x="755831" y="6087890"/>
            <a:ext cx="37754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Lokale Information, geringer Speicher, geringe Rechenleistung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383560F-F4F0-A444-A12A-60C48CAF6978}"/>
              </a:ext>
            </a:extLst>
          </p:cNvPr>
          <p:cNvSpPr txBox="1"/>
          <p:nvPr/>
        </p:nvSpPr>
        <p:spPr>
          <a:xfrm>
            <a:off x="7062392" y="6084227"/>
            <a:ext cx="429140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Globale Information, skalierbarer (</a:t>
            </a:r>
            <a:r>
              <a:rPr lang="de-DE" dirty="0" err="1"/>
              <a:t>bel</a:t>
            </a:r>
            <a:r>
              <a:rPr lang="de-DE" dirty="0"/>
              <a:t>.) Speicher,  skalierbare (</a:t>
            </a:r>
            <a:r>
              <a:rPr lang="de-DE" dirty="0" err="1"/>
              <a:t>bel</a:t>
            </a:r>
            <a:r>
              <a:rPr lang="de-DE" dirty="0"/>
              <a:t>.) Rechenleistung</a:t>
            </a:r>
          </a:p>
        </p:txBody>
      </p:sp>
    </p:spTree>
    <p:extLst>
      <p:ext uri="{BB962C8B-B14F-4D97-AF65-F5344CB8AC3E}">
        <p14:creationId xmlns:p14="http://schemas.microsoft.com/office/powerpoint/2010/main" val="121634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192B1-E32A-3A45-AC90-18578A95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Verarbeitung - Kappa Architektur; 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BCF0C-1A49-0C47-80D7-E84FD03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Message Queuing </a:t>
            </a:r>
            <a:r>
              <a:rPr lang="de-DE" b="1" dirty="0" err="1"/>
              <a:t>Telemetry</a:t>
            </a:r>
            <a:r>
              <a:rPr lang="de-DE" b="1" dirty="0"/>
              <a:t> Transport</a:t>
            </a:r>
            <a:r>
              <a:rPr lang="de-DE" dirty="0"/>
              <a:t> (</a:t>
            </a:r>
            <a:r>
              <a:rPr lang="de-DE" b="1" dirty="0"/>
              <a:t>MQTT</a:t>
            </a:r>
            <a:r>
              <a:rPr lang="de-DE" dirty="0"/>
              <a:t>): Offenes Nachrichtenprotokoll für </a:t>
            </a:r>
            <a:r>
              <a:rPr lang="de-DE" dirty="0">
                <a:hlinkClick r:id="rId2" tooltip="Machine to Machine"/>
              </a:rPr>
              <a:t>Machine-to-Machine</a:t>
            </a:r>
            <a:r>
              <a:rPr lang="de-DE" dirty="0"/>
              <a:t>-Kommunikation (M2M), das die Übertragung von </a:t>
            </a:r>
            <a:r>
              <a:rPr lang="de-DE" dirty="0">
                <a:hlinkClick r:id="rId3" tooltip="Telemetrie"/>
              </a:rPr>
              <a:t>Telemetriedaten</a:t>
            </a:r>
            <a:r>
              <a:rPr lang="de-DE" dirty="0"/>
              <a:t> in Form von Nachrichten zwischen Geräten ermöglicht, trotz hoher </a:t>
            </a:r>
            <a:r>
              <a:rPr lang="de-DE" dirty="0">
                <a:hlinkClick r:id="rId4" tooltip="Verzögerung (Telekommunikation)"/>
              </a:rPr>
              <a:t>Verzögerungen</a:t>
            </a:r>
            <a:r>
              <a:rPr lang="de-DE" dirty="0"/>
              <a:t> oder beschränkter Netzwerke.</a:t>
            </a:r>
            <a:r>
              <a:rPr lang="de-DE" baseline="30000" dirty="0">
                <a:hlinkClick r:id="rId5"/>
              </a:rPr>
              <a:t>[1]</a:t>
            </a:r>
            <a:r>
              <a:rPr lang="de-DE" dirty="0"/>
              <a:t> Entsprechende Geräte reichen von </a:t>
            </a:r>
            <a:r>
              <a:rPr lang="de-DE" dirty="0">
                <a:hlinkClick r:id="rId6" tooltip="Sensor"/>
              </a:rPr>
              <a:t>Sensoren</a:t>
            </a:r>
            <a:r>
              <a:rPr lang="de-DE" dirty="0"/>
              <a:t> und </a:t>
            </a:r>
            <a:r>
              <a:rPr lang="de-DE" dirty="0">
                <a:hlinkClick r:id="rId7" tooltip="Aktor"/>
              </a:rPr>
              <a:t>Aktoren</a:t>
            </a:r>
            <a:r>
              <a:rPr lang="de-DE" dirty="0"/>
              <a:t>, Mobiltelefonen, </a:t>
            </a:r>
            <a:r>
              <a:rPr lang="de-DE" dirty="0">
                <a:hlinkClick r:id="rId8" tooltip="Eingebettetes System"/>
              </a:rPr>
              <a:t>Eingebetteten Systemen</a:t>
            </a:r>
            <a:r>
              <a:rPr lang="de-DE" dirty="0"/>
              <a:t> in Fahrzeugen oder Laptops bis zu voll entwickelten Rechnern. </a:t>
            </a:r>
          </a:p>
        </p:txBody>
      </p:sp>
    </p:spTree>
    <p:extLst>
      <p:ext uri="{BB962C8B-B14F-4D97-AF65-F5344CB8AC3E}">
        <p14:creationId xmlns:p14="http://schemas.microsoft.com/office/powerpoint/2010/main" val="377862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5B4BA-FB27-0A4B-80F0-8035B702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Internet der Dinge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763F9D-4E3E-A64D-8FEE-48ED4D8C6E85}"/>
              </a:ext>
            </a:extLst>
          </p:cNvPr>
          <p:cNvSpPr txBox="1"/>
          <p:nvPr/>
        </p:nvSpPr>
        <p:spPr>
          <a:xfrm>
            <a:off x="838200" y="1472757"/>
            <a:ext cx="7528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Was sind Dinge?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Wie programmiert man Sie?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Wie kommunizieren Sie?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Wie verarbeitet man ihre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Was macht man damit?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3F8FBF-F909-2041-8E1C-C3115D50D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224" y="1472757"/>
            <a:ext cx="5116626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F85B9-85DB-494E-B3D6-39A5FE2A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Verarbeitung - Kappa Architektur; 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CC458E-C4EE-8D43-908C-09ECEF14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Apache KAFKA: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E98E0C-51B8-DC48-8AC8-349038B2AD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1690688"/>
            <a:ext cx="5732075" cy="42751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D8F33A-0FCE-A244-8E4E-4A6775F3F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163" y="2370667"/>
            <a:ext cx="1408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AFA9F-B1EE-5D45-8ED3-B44F0A9A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Verarbeitung - Kappa Architektur; 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70FB7-6F3D-054B-9788-F0A18406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Apache Spark:</a:t>
            </a:r>
            <a:r>
              <a:rPr lang="de-DE" dirty="0"/>
              <a:t> </a:t>
            </a:r>
          </a:p>
          <a:p>
            <a:r>
              <a:rPr lang="de-DE" dirty="0"/>
              <a:t> </a:t>
            </a:r>
            <a:r>
              <a:rPr lang="de-DE" dirty="0">
                <a:hlinkClick r:id="rId2" tooltip="Framework"/>
              </a:rPr>
              <a:t>Framework</a:t>
            </a:r>
            <a:r>
              <a:rPr lang="de-DE" dirty="0"/>
              <a:t> für </a:t>
            </a:r>
            <a:r>
              <a:rPr lang="de-DE" dirty="0">
                <a:hlinkClick r:id="rId3" tooltip="Cluster Computing"/>
              </a:rPr>
              <a:t>Cluster Computing</a:t>
            </a:r>
            <a:r>
              <a:rPr lang="de-DE" dirty="0"/>
              <a:t>.</a:t>
            </a:r>
          </a:p>
          <a:p>
            <a:r>
              <a:rPr lang="de-DE" dirty="0"/>
              <a:t> Kann verteilte Datenstrukturen (RDD) verteilt via </a:t>
            </a:r>
            <a:r>
              <a:rPr lang="de-DE" dirty="0" err="1"/>
              <a:t>Map-Reduce</a:t>
            </a:r>
            <a:r>
              <a:rPr lang="de-DE" dirty="0"/>
              <a:t> verarbeiten.</a:t>
            </a:r>
          </a:p>
          <a:p>
            <a:r>
              <a:rPr lang="de-DE" dirty="0"/>
              <a:t> (Kafka) Streams API.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2CFA32-60C4-DE47-805F-0F7C9BD923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566" y="1690688"/>
            <a:ext cx="1219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1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C8F1C-82FB-7347-9580-7CBE9418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1DC5C-11F2-FB4B-9343-A2AA3309B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Verkehrsoptimierung: Anhand individueller Bewegungsprofile (GPS) Verkehrsfluss steuern.</a:t>
            </a:r>
          </a:p>
          <a:p>
            <a:r>
              <a:rPr lang="de-DE" dirty="0"/>
              <a:t>Big Data Sensor-Analytics : Vorhersage Modelle anhand lokaler Sensorinformationen.</a:t>
            </a:r>
          </a:p>
          <a:p>
            <a:r>
              <a:rPr lang="de-DE" dirty="0"/>
              <a:t>Smart Cities</a:t>
            </a:r>
          </a:p>
          <a:p>
            <a:r>
              <a:rPr lang="de-DE" dirty="0"/>
              <a:t>Smart Home</a:t>
            </a:r>
          </a:p>
          <a:p>
            <a:r>
              <a:rPr lang="de-DE" dirty="0"/>
              <a:t>Kollektive Intelligenz</a:t>
            </a:r>
          </a:p>
          <a:p>
            <a:r>
              <a:rPr lang="de-DE" dirty="0" err="1"/>
              <a:t>Skynet</a:t>
            </a:r>
            <a:r>
              <a:rPr lang="de-DE" dirty="0"/>
              <a:t> – Terminator?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41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F7BDBA-1CC4-1B44-B27B-20449B3D119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55800" y="2239520"/>
            <a:ext cx="8229240" cy="1849880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 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3530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5B4BA-FB27-0A4B-80F0-8035B702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Eingebettete Systeme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F83700B-12FF-C144-988D-3A127B88C88D}"/>
              </a:ext>
            </a:extLst>
          </p:cNvPr>
          <p:cNvSpPr/>
          <p:nvPr/>
        </p:nvSpPr>
        <p:spPr>
          <a:xfrm>
            <a:off x="3068638" y="2355574"/>
            <a:ext cx="1016345" cy="7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ACB0BDC-B84A-934B-B823-4BE51DE06C9E}"/>
              </a:ext>
            </a:extLst>
          </p:cNvPr>
          <p:cNvSpPr/>
          <p:nvPr/>
        </p:nvSpPr>
        <p:spPr>
          <a:xfrm>
            <a:off x="3317702" y="2089217"/>
            <a:ext cx="1016345" cy="7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531753-4FA8-9546-ADBF-73CE76005037}"/>
              </a:ext>
            </a:extLst>
          </p:cNvPr>
          <p:cNvSpPr txBox="1"/>
          <p:nvPr/>
        </p:nvSpPr>
        <p:spPr>
          <a:xfrm>
            <a:off x="5301309" y="1705286"/>
            <a:ext cx="15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Smartphone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2F1D74A0-A44F-AC41-A78B-CC0BC31E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72" y="2089216"/>
            <a:ext cx="7126345" cy="4163286"/>
          </a:xfrm>
        </p:spPr>
      </p:pic>
    </p:spTree>
    <p:extLst>
      <p:ext uri="{BB962C8B-B14F-4D97-AF65-F5344CB8AC3E}">
        <p14:creationId xmlns:p14="http://schemas.microsoft.com/office/powerpoint/2010/main" val="89739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5B4BA-FB27-0A4B-80F0-8035B702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Eingebettete Systeme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8483A8-153A-0B48-BC58-26A47C86A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524" y="2305913"/>
            <a:ext cx="5003800" cy="31625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D7B650-9C1D-434B-A70F-31759EF155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07" y="2522365"/>
            <a:ext cx="4121150" cy="313835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F83700B-12FF-C144-988D-3A127B88C88D}"/>
              </a:ext>
            </a:extLst>
          </p:cNvPr>
          <p:cNvSpPr/>
          <p:nvPr/>
        </p:nvSpPr>
        <p:spPr>
          <a:xfrm>
            <a:off x="1240524" y="2159587"/>
            <a:ext cx="1016345" cy="7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ACB0BDC-B84A-934B-B823-4BE51DE06C9E}"/>
              </a:ext>
            </a:extLst>
          </p:cNvPr>
          <p:cNvSpPr/>
          <p:nvPr/>
        </p:nvSpPr>
        <p:spPr>
          <a:xfrm>
            <a:off x="1489588" y="1893230"/>
            <a:ext cx="1016345" cy="725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0704D4-FA01-F040-9565-04B5CDBF7F24}"/>
              </a:ext>
            </a:extLst>
          </p:cNvPr>
          <p:cNvSpPr/>
          <p:nvPr/>
        </p:nvSpPr>
        <p:spPr>
          <a:xfrm>
            <a:off x="3759713" y="2256008"/>
            <a:ext cx="1555750" cy="40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6DEF7B-DC6F-5343-8280-80671942FBD8}"/>
              </a:ext>
            </a:extLst>
          </p:cNvPr>
          <p:cNvSpPr txBox="1"/>
          <p:nvPr/>
        </p:nvSpPr>
        <p:spPr>
          <a:xfrm>
            <a:off x="2928755" y="1690688"/>
            <a:ext cx="13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Raspberry</a:t>
            </a:r>
            <a:r>
              <a:rPr lang="de-DE" dirty="0"/>
              <a:t> Pi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9A8C94F-E584-C94D-86A5-11EF29A8074E}"/>
              </a:ext>
            </a:extLst>
          </p:cNvPr>
          <p:cNvSpPr txBox="1"/>
          <p:nvPr/>
        </p:nvSpPr>
        <p:spPr>
          <a:xfrm>
            <a:off x="8411414" y="1813634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Arduino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64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6042-E91E-CE4B-99BF-201FEFF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Integrierte Schaltkreise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A3A4843-98B6-0349-9D87-3B591337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7" y="1690688"/>
            <a:ext cx="5819154" cy="4351338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BA8099-9E84-B641-A405-3F72E8D4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31" y="1690688"/>
            <a:ext cx="5428383" cy="48794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A82266-BD7E-464C-AC0D-D65B7B243A17}"/>
              </a:ext>
            </a:extLst>
          </p:cNvPr>
          <p:cNvSpPr txBox="1"/>
          <p:nvPr/>
        </p:nvSpPr>
        <p:spPr>
          <a:xfrm>
            <a:off x="6842914" y="1295162"/>
            <a:ext cx="498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Anzahl der Transistoren verdoppelt sich alle 2 Jahre</a:t>
            </a:r>
          </a:p>
        </p:txBody>
      </p:sp>
    </p:spTree>
    <p:extLst>
      <p:ext uri="{BB962C8B-B14F-4D97-AF65-F5344CB8AC3E}">
        <p14:creationId xmlns:p14="http://schemas.microsoft.com/office/powerpoint/2010/main" val="408675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66042-E91E-CE4B-99BF-201FEFF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Dotierung, Diode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7966E99-A4B2-364A-9AF8-DF1373EA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2670"/>
            <a:ext cx="4903610" cy="2631604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E1999B-2AE9-A04D-BB19-2E376BB28B16}"/>
              </a:ext>
            </a:extLst>
          </p:cNvPr>
          <p:cNvSpPr txBox="1"/>
          <p:nvPr/>
        </p:nvSpPr>
        <p:spPr>
          <a:xfrm>
            <a:off x="1617675" y="4746256"/>
            <a:ext cx="3654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 = Silizium    –  4 Valenzelektronen</a:t>
            </a:r>
          </a:p>
          <a:p>
            <a:r>
              <a:rPr lang="de-DE" dirty="0"/>
              <a:t>P = Phosphor –  5 Valenzelektronen</a:t>
            </a:r>
          </a:p>
          <a:p>
            <a:r>
              <a:rPr lang="de-DE" dirty="0"/>
              <a:t>B = Bor	       –  3 Valenzelektronen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11FBA1-33E0-9E4F-BB82-FB4D2BA9E905}"/>
              </a:ext>
            </a:extLst>
          </p:cNvPr>
          <p:cNvSpPr txBox="1"/>
          <p:nvPr/>
        </p:nvSpPr>
        <p:spPr>
          <a:xfrm>
            <a:off x="8649448" y="502325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0.7 V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2C12F3-0551-8444-AC4A-78E02D385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227" y="1690688"/>
            <a:ext cx="5537200" cy="33573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60F806A-ABA3-5245-8D87-739C20CB2354}"/>
              </a:ext>
            </a:extLst>
          </p:cNvPr>
          <p:cNvSpPr/>
          <p:nvPr/>
        </p:nvSpPr>
        <p:spPr>
          <a:xfrm>
            <a:off x="5741810" y="4331203"/>
            <a:ext cx="5827890" cy="6949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5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CCAD-D79F-584B-A398-2FD97E4F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Transistor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281ACE5-06D4-2842-8B6C-70695BF9E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45" y="1848069"/>
            <a:ext cx="4931287" cy="2806495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8BDA96-7702-0D47-A5B6-48D9DB9491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2432844"/>
            <a:ext cx="5651500" cy="222172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28D2554-9947-7945-83C7-1A36E05C677A}"/>
              </a:ext>
            </a:extLst>
          </p:cNvPr>
          <p:cNvSpPr txBox="1"/>
          <p:nvPr/>
        </p:nvSpPr>
        <p:spPr>
          <a:xfrm>
            <a:off x="2617855" y="21229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FACBC4-F048-8E48-B6A8-E6822236C6A0}"/>
              </a:ext>
            </a:extLst>
          </p:cNvPr>
          <p:cNvSpPr txBox="1"/>
          <p:nvPr/>
        </p:nvSpPr>
        <p:spPr>
          <a:xfrm>
            <a:off x="4114800" y="4017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59E25E-D63C-1A4A-B6F7-52D6A92460D8}"/>
              </a:ext>
            </a:extLst>
          </p:cNvPr>
          <p:cNvSpPr txBox="1"/>
          <p:nvPr/>
        </p:nvSpPr>
        <p:spPr>
          <a:xfrm>
            <a:off x="3209111" y="2122955"/>
            <a:ext cx="6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V-0.7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E34015-121C-5A45-9A18-CD830B224613}"/>
              </a:ext>
            </a:extLst>
          </p:cNvPr>
          <p:cNvSpPr txBox="1"/>
          <p:nvPr/>
        </p:nvSpPr>
        <p:spPr>
          <a:xfrm>
            <a:off x="1966169" y="1848069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53DE00-CCE3-6D4E-9FB3-6151F338919B}"/>
              </a:ext>
            </a:extLst>
          </p:cNvPr>
          <p:cNvSpPr txBox="1"/>
          <p:nvPr/>
        </p:nvSpPr>
        <p:spPr>
          <a:xfrm>
            <a:off x="3010980" y="1848069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117CC4-912D-9947-89AB-66DB28C25847}"/>
              </a:ext>
            </a:extLst>
          </p:cNvPr>
          <p:cNvSpPr txBox="1"/>
          <p:nvPr/>
        </p:nvSpPr>
        <p:spPr>
          <a:xfrm>
            <a:off x="4351416" y="1848069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62A177B-B700-C642-8F5F-59710440352F}"/>
              </a:ext>
            </a:extLst>
          </p:cNvPr>
          <p:cNvSpPr txBox="1"/>
          <p:nvPr/>
        </p:nvSpPr>
        <p:spPr>
          <a:xfrm>
            <a:off x="3084878" y="401743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&gt; 0.7</a:t>
            </a:r>
          </a:p>
        </p:txBody>
      </p:sp>
    </p:spTree>
    <p:extLst>
      <p:ext uri="{BB962C8B-B14F-4D97-AF65-F5344CB8AC3E}">
        <p14:creationId xmlns:p14="http://schemas.microsoft.com/office/powerpoint/2010/main" val="30021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DB542-0061-344D-B508-0B12BE7A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Transistor Logik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30C798D-9C49-BB40-A875-E04AF0137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565" y="2309743"/>
            <a:ext cx="2686879" cy="1182227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4468BF8-841E-E147-8154-83A0D79C0FFF}"/>
              </a:ext>
            </a:extLst>
          </p:cNvPr>
          <p:cNvSpPr txBox="1"/>
          <p:nvPr/>
        </p:nvSpPr>
        <p:spPr>
          <a:xfrm>
            <a:off x="8547321" y="1690688"/>
            <a:ext cx="163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Ersatzschaltbild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CF848B89-510C-594D-A756-645812E6D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35626"/>
              </p:ext>
            </p:extLst>
          </p:nvPr>
        </p:nvGraphicFramePr>
        <p:xfrm>
          <a:off x="2812775" y="2105710"/>
          <a:ext cx="18122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78">
                  <a:extLst>
                    <a:ext uri="{9D8B030D-6E8A-4147-A177-3AD203B41FA5}">
                      <a16:colId xmlns:a16="http://schemas.microsoft.com/office/drawing/2014/main" val="2847913435"/>
                    </a:ext>
                  </a:extLst>
                </a:gridCol>
                <a:gridCol w="604078">
                  <a:extLst>
                    <a:ext uri="{9D8B030D-6E8A-4147-A177-3AD203B41FA5}">
                      <a16:colId xmlns:a16="http://schemas.microsoft.com/office/drawing/2014/main" val="2590027991"/>
                    </a:ext>
                  </a:extLst>
                </a:gridCol>
                <a:gridCol w="604078">
                  <a:extLst>
                    <a:ext uri="{9D8B030D-6E8A-4147-A177-3AD203B41FA5}">
                      <a16:colId xmlns:a16="http://schemas.microsoft.com/office/drawing/2014/main" val="1795501314"/>
                    </a:ext>
                  </a:extLst>
                </a:gridCol>
              </a:tblGrid>
              <a:tr h="354385">
                <a:tc>
                  <a:txBody>
                    <a:bodyPr/>
                    <a:lstStyle/>
                    <a:p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862"/>
                  </a:ext>
                </a:extLst>
              </a:tr>
              <a:tr h="354385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399125"/>
                  </a:ext>
                </a:extLst>
              </a:tr>
              <a:tr h="354385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38992"/>
                  </a:ext>
                </a:extLst>
              </a:tr>
              <a:tr h="354385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60112"/>
                  </a:ext>
                </a:extLst>
              </a:tr>
              <a:tr h="354385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5243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29E040F-6D39-0447-8919-AFC652FFBE49}"/>
                  </a:ext>
                </a:extLst>
              </p:cNvPr>
              <p:cNvSpPr txBox="1"/>
              <p:nvPr/>
            </p:nvSpPr>
            <p:spPr>
              <a:xfrm>
                <a:off x="838200" y="2109441"/>
                <a:ext cx="1112164" cy="347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 ⋀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229E040F-6D39-0447-8919-AFC652FFB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9441"/>
                <a:ext cx="1112164" cy="347596"/>
              </a:xfrm>
              <a:prstGeom prst="rect">
                <a:avLst/>
              </a:prstGeom>
              <a:blipFill>
                <a:blip r:embed="rId3"/>
                <a:stretch>
                  <a:fillRect l="-3371" r="-2247" b="-39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44038D2A-C548-3A46-808C-012DF228101F}"/>
              </a:ext>
            </a:extLst>
          </p:cNvPr>
          <p:cNvSpPr txBox="1"/>
          <p:nvPr/>
        </p:nvSpPr>
        <p:spPr>
          <a:xfrm>
            <a:off x="883564" y="1690688"/>
            <a:ext cx="10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Funktion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1ECFAF9-BEC7-5247-AD88-8522445A7B13}"/>
              </a:ext>
            </a:extLst>
          </p:cNvPr>
          <p:cNvSpPr txBox="1"/>
          <p:nvPr/>
        </p:nvSpPr>
        <p:spPr>
          <a:xfrm>
            <a:off x="2812775" y="1690688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Wahrheitstabelle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1990287-CCA4-DA45-8A3D-D559659B0E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109" y="2117580"/>
            <a:ext cx="2388474" cy="328654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9A94A40-44EF-D143-8DFC-8D804A14DB1F}"/>
              </a:ext>
            </a:extLst>
          </p:cNvPr>
          <p:cNvSpPr txBox="1"/>
          <p:nvPr/>
        </p:nvSpPr>
        <p:spPr>
          <a:xfrm>
            <a:off x="5843140" y="169330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Schaltung</a:t>
            </a:r>
          </a:p>
        </p:txBody>
      </p:sp>
    </p:spTree>
    <p:extLst>
      <p:ext uri="{BB962C8B-B14F-4D97-AF65-F5344CB8AC3E}">
        <p14:creationId xmlns:p14="http://schemas.microsoft.com/office/powerpoint/2010/main" val="292977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AE706-E1B4-7C4B-A70A-E98F4E10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Dinge - Schaltnetze – Arithmetisch Logische Einheit (ALU)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DDD12AE-8135-B84C-96F4-59DAD2AE8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124" y="2094186"/>
            <a:ext cx="2435639" cy="20849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480771-2EE8-E64A-A5C6-012BCDE414BC}"/>
              </a:ext>
            </a:extLst>
          </p:cNvPr>
          <p:cNvSpPr txBox="1"/>
          <p:nvPr/>
        </p:nvSpPr>
        <p:spPr>
          <a:xfrm>
            <a:off x="7553739" y="1690688"/>
            <a:ext cx="163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Ersatzschaltbild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B9CE29-3C2F-3744-AA2C-6A181099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6174"/>
            <a:ext cx="5351117" cy="49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Macintosh PowerPoint</Application>
  <PresentationFormat>Breitbild</PresentationFormat>
  <Paragraphs>122</Paragraphs>
  <Slides>23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</vt:lpstr>
      <vt:lpstr>Internet of Things </vt:lpstr>
      <vt:lpstr>Internet der Dinge</vt:lpstr>
      <vt:lpstr>Dinge - Eingebettete Systeme</vt:lpstr>
      <vt:lpstr>Dinge - Eingebettete Systeme</vt:lpstr>
      <vt:lpstr>Dinge - Integrierte Schaltkreise</vt:lpstr>
      <vt:lpstr>Dinge - Dotierung, Diode</vt:lpstr>
      <vt:lpstr>Dinge - Transistor</vt:lpstr>
      <vt:lpstr>Dinge - Transistor Logik </vt:lpstr>
      <vt:lpstr>Dinge - Schaltnetze – Arithmetisch Logische Einheit (ALU)</vt:lpstr>
      <vt:lpstr>Dinge - Schaltnetze, Flip Flop</vt:lpstr>
      <vt:lpstr>Dinge - Schaltwerke</vt:lpstr>
      <vt:lpstr>Dinge - Central Processing Unit (CPU)</vt:lpstr>
      <vt:lpstr>Programmierung - Berechenbarkeit; Was ist ein Algorithmus und was kann man damit alles berechnen?</vt:lpstr>
      <vt:lpstr>Programmierung - Steuerwerk; Beispiel Assembler Programmierung </vt:lpstr>
      <vt:lpstr>Programmierung - Hochsprachen; Embedded C </vt:lpstr>
      <vt:lpstr>Kommunikation - Open Systems Interconnection Model</vt:lpstr>
      <vt:lpstr>Kommunikation - TCP</vt:lpstr>
      <vt:lpstr>Verarbeitung - Big Data; Kappa Architektur</vt:lpstr>
      <vt:lpstr>Verarbeitung - Kappa Architektur; Implementierung</vt:lpstr>
      <vt:lpstr>Verarbeitung - Kappa Architektur; Implementierung</vt:lpstr>
      <vt:lpstr>Verarbeitung - Kappa Architektur; Implementierung</vt:lpstr>
      <vt:lpstr>Anwendung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Internt Of Things </dc:title>
  <dc:creator>Microsoft Office-Benutzer</dc:creator>
  <cp:lastModifiedBy>Microsoft Office-Benutzer</cp:lastModifiedBy>
  <cp:revision>206</cp:revision>
  <dcterms:created xsi:type="dcterms:W3CDTF">2019-06-01T12:04:15Z</dcterms:created>
  <dcterms:modified xsi:type="dcterms:W3CDTF">2019-06-03T18:56:16Z</dcterms:modified>
</cp:coreProperties>
</file>